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2" r:id="rId3"/>
    <p:sldId id="273" r:id="rId4"/>
    <p:sldId id="300" r:id="rId5"/>
    <p:sldId id="274" r:id="rId6"/>
    <p:sldId id="275" r:id="rId7"/>
    <p:sldId id="302" r:id="rId8"/>
    <p:sldId id="276" r:id="rId9"/>
    <p:sldId id="304" r:id="rId10"/>
    <p:sldId id="277" r:id="rId11"/>
    <p:sldId id="278" r:id="rId12"/>
    <p:sldId id="308" r:id="rId13"/>
    <p:sldId id="279" r:id="rId14"/>
    <p:sldId id="287" r:id="rId15"/>
    <p:sldId id="280" r:id="rId16"/>
    <p:sldId id="288" r:id="rId17"/>
    <p:sldId id="289" r:id="rId18"/>
    <p:sldId id="290" r:id="rId19"/>
    <p:sldId id="281" r:id="rId20"/>
    <p:sldId id="282" r:id="rId21"/>
    <p:sldId id="283" r:id="rId22"/>
    <p:sldId id="284" r:id="rId23"/>
    <p:sldId id="285" r:id="rId24"/>
    <p:sldId id="286" r:id="rId25"/>
    <p:sldId id="30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8CF3E-9783-4EA2-8A9F-7A86143EF1F8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A866E-4D25-4656-A3D2-F1D8379D8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19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A866E-4D25-4656-A3D2-F1D8379D87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65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A866E-4D25-4656-A3D2-F1D8379D875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2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CC12B-6BAC-AF0C-5134-B5A201517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9223D-7458-32F6-8B66-88D62634F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9743B-2F68-D11B-E597-D20202CB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3D36A-D3A7-7262-C14F-1418DD3D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59819-96E5-41B5-348A-0E9D0FA1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2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FBCD-11B4-852F-1CB0-060A360D7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0D157-99E4-3F7C-E151-3A6855960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B3414-1558-C14C-16BF-A570E82B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D1201-D711-4916-08BF-D9D38B1A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29CDA-030C-E21E-6394-4F885BA0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9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376C-2D64-57F2-A443-9780301A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FF658-E24D-C9EF-B585-7F5223A3B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22164-46E5-F4E9-40C7-1F03E919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1BBEF-E4A8-5789-9351-AC71CBA8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C63EC-5097-23EE-9346-0A9EE25A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5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38DD-9688-C880-731F-BFC9E9F3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1354B-10C5-8D30-20DE-5974032DA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B11FC-7D96-152A-90D9-DAE93A089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BB0E0-7083-2F55-93B4-C41240BB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B472E-BC08-0EE9-310E-1E2D1536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4750B-0F23-200A-F1CB-6803704E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75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342D4-1CF4-622B-0B3F-3B8BB9D0A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8AF01-A74D-4232-C053-3D8800C36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5F7A7-9D6B-625A-F411-61CF31A1D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9B0345-2836-C8F3-A506-019DC2DBA4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707B4E-1237-E1AC-9328-416AB5C59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C1ED95-1D7B-0AE0-CA2C-11F22296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0D5AC9-9C3D-3A90-AED4-09DD80EAD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EF091F-8DF4-CD45-BC0B-1B3DE3A5C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8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FB49A-90E6-5B08-D70C-CD7FEC25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05095E-2AF0-85F1-8991-A8038919B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0A787-265A-0985-A791-E6B0A7332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5D4B67-112A-D58C-D675-4EA786DCB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9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5B6F4A-0F7B-900C-FE25-57D65449A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A29CD-586F-EEC5-62C0-354B4212F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D45B8-557F-2BFB-5EA6-1244B316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5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3AB8-20C7-35E1-B8C5-5C3F31C25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C39CD-8A27-4E38-02B1-EB35C82D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29A25-BF99-EE51-362C-939D19886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D8BFB-87F9-8836-87E5-023CFFF43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A55E7-C1C6-B10C-F787-54156ABD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20DB6-AD1E-61FB-0449-C86F7900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7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A785B-55FF-5048-E82F-CE9DED6FC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D6B17D-993C-717D-BD16-43AAF1357D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6659D-EC6B-8FDC-7FE1-B74E617C4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DF7AE-B3F2-6B17-4602-EC2CAFE74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D9133-E88A-970C-2A87-4D32C554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91AC5-6F5F-239A-8616-F8370E0C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27306-E840-307B-E0F2-140F7B64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4414F-4279-BFA5-60D8-AD5210A27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54C1D-98D2-C4E3-B7D7-045BEAF60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B991D-984B-FFA0-EF9C-C597EB4AC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102EA-A883-53D9-CD28-8C160182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6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EDF154-CF98-7B4D-1111-3D2AC68F9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D1C4AE-E504-D5D6-5F71-16E1CE7E6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9DB53-C422-604E-B8B3-95B0D7AB1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2A4A0-1B22-31B3-9A5C-9EBAF871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9527E-CF85-F016-3C0A-1BA25AC7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1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2B46E-502E-7457-0F45-63B804293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C3087-63B7-9305-FF45-E2C9C2CAF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01037-6194-A4E9-D8FE-1243DA9E5C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07F9C-DDF6-4402-B515-D74AF85EC1A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90060-D14B-A521-06D4-5B0A45C1C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0EA9D-C96D-0D31-76BE-743F32D9E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6AAB3E-D1E1-4BD4-805F-2D44C75DA5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2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jGKk7bee_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corations for Mexican fiesta">
            <a:extLst>
              <a:ext uri="{FF2B5EF4-FFF2-40B4-BE49-F238E27FC236}">
                <a16:creationId xmlns:a16="http://schemas.microsoft.com/office/drawing/2014/main" id="{2BE92E0C-A0BA-7348-DFC5-5618C8A60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07" b="770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4916930-E76E-4100-9DCF-4981566A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57375" y="1885950"/>
            <a:ext cx="8505825" cy="3152775"/>
          </a:xfrm>
          <a:prstGeom prst="rect">
            <a:avLst/>
          </a:prstGeom>
          <a:solidFill>
            <a:schemeClr val="bg1">
              <a:alpha val="75000"/>
            </a:schemeClr>
          </a:solidFill>
          <a:ln w="635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F08AC5-259C-FEB5-C23C-F9B42D0A2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6475" y="2247900"/>
            <a:ext cx="7581900" cy="2514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Sociology of Culture</a:t>
            </a:r>
          </a:p>
        </p:txBody>
      </p:sp>
    </p:spTree>
    <p:extLst>
      <p:ext uri="{BB962C8B-B14F-4D97-AF65-F5344CB8AC3E}">
        <p14:creationId xmlns:p14="http://schemas.microsoft.com/office/powerpoint/2010/main" val="373453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colorful silhouettes of people&#10;&#10;AI-generated content may be incorrect.">
            <a:extLst>
              <a:ext uri="{FF2B5EF4-FFF2-40B4-BE49-F238E27FC236}">
                <a16:creationId xmlns:a16="http://schemas.microsoft.com/office/drawing/2014/main" id="{AAF3E47A-6D9C-52C0-2FB3-F5F0672E9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14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117A1-9B79-5AF0-7C68-00F22E21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CYCLES OF CULTURAL PRODUCTION AND CONSUMPTION</a:t>
            </a:r>
          </a:p>
        </p:txBody>
      </p:sp>
    </p:spTree>
    <p:extLst>
      <p:ext uri="{BB962C8B-B14F-4D97-AF65-F5344CB8AC3E}">
        <p14:creationId xmlns:p14="http://schemas.microsoft.com/office/powerpoint/2010/main" val="206745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person painting a picture of a person&#10;&#10;AI-generated content may be incorrect.">
            <a:extLst>
              <a:ext uri="{FF2B5EF4-FFF2-40B4-BE49-F238E27FC236}">
                <a16:creationId xmlns:a16="http://schemas.microsoft.com/office/drawing/2014/main" id="{F775616D-C64C-C577-B29D-534092366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9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463576-D6AD-0264-064D-04C97C5FA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painting a picture of a person&#10;&#10;AI-generated content may be incorrect.">
            <a:extLst>
              <a:ext uri="{FF2B5EF4-FFF2-40B4-BE49-F238E27FC236}">
                <a16:creationId xmlns:a16="http://schemas.microsoft.com/office/drawing/2014/main" id="{83D8ACC5-FF30-910F-69E9-A6055792C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C8EB42-4BE9-F292-FB23-7CFF6FC5C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4C0A-A9AD-D1A4-C2D5-BDA18D5A5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The Solitary Artist?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09D228-5434-10C5-B34F-55812DDF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19DD68-0CF0-F297-95FC-5A53D30AB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0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95B24D-050C-CFB8-4F0D-422E0C3D7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produces the culture we see?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hart showing the company's logos&#10;&#10;AI-generated content may be incorrect.">
            <a:extLst>
              <a:ext uri="{FF2B5EF4-FFF2-40B4-BE49-F238E27FC236}">
                <a16:creationId xmlns:a16="http://schemas.microsoft.com/office/drawing/2014/main" id="{5664DA9A-0AF6-0E05-8505-EB836CC42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492" y="1607343"/>
            <a:ext cx="5536001" cy="358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1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70B1C-7943-091B-3F8D-5533C0384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The Production of Culture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13982-8ED3-969A-E3DE-FB797D8A9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507" y="2297041"/>
            <a:ext cx="5051725" cy="3511943"/>
          </a:xfrm>
        </p:spPr>
        <p:txBody>
          <a:bodyPr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Baskerville" charset="0"/>
                <a:cs typeface="Baskerville" charset="0"/>
              </a:rPr>
              <a:t>This perspective aims to examine how macro-level (large-scale) arrangements in the culture industries (e.g., laws, technology) shape innovations and standardize cultural production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Baskerville" charset="0"/>
                <a:cs typeface="Baskerville" charset="0"/>
              </a:rPr>
              <a:t>Over time, changes in those macro-level forces are critical factors in making the culture we see and hear</a:t>
            </a:r>
          </a:p>
          <a:p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radio studio with recording equipment. ">
            <a:extLst>
              <a:ext uri="{FF2B5EF4-FFF2-40B4-BE49-F238E27FC236}">
                <a16:creationId xmlns:a16="http://schemas.microsoft.com/office/drawing/2014/main" id="{487B98F7-1767-AD03-A0BA-3ADE45BA2D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738" y="1434214"/>
            <a:ext cx="5628018" cy="375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8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2AE39D-2BC2-F95C-27BB-D5EED29F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Corporations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6BAC4-4041-A199-AF76-644BF680A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600" b="1" dirty="0"/>
              <a:t>Corporate consolidation</a:t>
            </a:r>
            <a:r>
              <a:rPr lang="en-US" sz="2600" dirty="0"/>
              <a:t>—the acquisition of smaller corporations by larger ones—has created a more homogenous symbolic and material cultural landscape</a:t>
            </a:r>
          </a:p>
          <a:p>
            <a:r>
              <a:rPr lang="en-US" sz="2600" dirty="0"/>
              <a:t>Do culture industries drive consumer tastes, or do consumer tastes drive cultural production? What are some examples?</a:t>
            </a:r>
          </a:p>
          <a:p>
            <a:endParaRPr lang="en-US" sz="26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775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06E61F-B15C-6B0F-A8C8-884614AE5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Consuming Culture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E02A2-2811-FA14-0D0C-1BDA4CB8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700" dirty="0">
                <a:ea typeface="Baskerville" charset="0"/>
                <a:cs typeface="Baskerville" charset="0"/>
              </a:rPr>
              <a:t>When we buy, read, or watch culture, we actively interpret what we see and hear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700" dirty="0">
                <a:ea typeface="Baskerville" charset="0"/>
                <a:cs typeface="Baskerville" charset="0"/>
              </a:rPr>
              <a:t>We fold their meanings into our own understandings of the world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holding a box of books&#10;&#10;AI-generated content may be incorrect.">
            <a:extLst>
              <a:ext uri="{FF2B5EF4-FFF2-40B4-BE49-F238E27FC236}">
                <a16:creationId xmlns:a16="http://schemas.microsoft.com/office/drawing/2014/main" id="{0F90DB15-F6B3-1A6F-47F1-952ECB407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2" r="18056" b="2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73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D4C04-A90F-C753-8E76-95908D93B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898634"/>
            <a:ext cx="5334197" cy="5341445"/>
          </a:xfrm>
        </p:spPr>
        <p:txBody>
          <a:bodyPr anchor="ctr">
            <a:normAutofit/>
          </a:bodyPr>
          <a:lstStyle/>
          <a:p>
            <a:r>
              <a:rPr lang="en-US" dirty="0"/>
              <a:t>We are the ones who interpret culture, regardless of its original message</a:t>
            </a:r>
          </a:p>
          <a:p>
            <a:r>
              <a:rPr lang="en-US" dirty="0"/>
              <a:t>What is an example of how a cultural good was misinterpreted by a group or evolved away from the author’s original intent? What, do you think, led to the misreading? </a:t>
            </a:r>
          </a:p>
          <a:p>
            <a:r>
              <a:rPr lang="en-US" dirty="0"/>
              <a:t>Are there any songs that you liked until you realized that the song was about something you didn’t initially notice?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35C17-3C9A-08C6-2E44-E2A66E31AE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3424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9709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holding puzzle pieces&#10;&#10;AI-generated content may be incorrect.">
            <a:extLst>
              <a:ext uri="{FF2B5EF4-FFF2-40B4-BE49-F238E27FC236}">
                <a16:creationId xmlns:a16="http://schemas.microsoft.com/office/drawing/2014/main" id="{126427D9-809A-5314-A66F-36996BF3F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7" b="16518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DE656F-8EF8-97CE-A1FC-60C48200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How Culture Works</a:t>
            </a:r>
          </a:p>
        </p:txBody>
      </p:sp>
    </p:spTree>
    <p:extLst>
      <p:ext uri="{BB962C8B-B14F-4D97-AF65-F5344CB8AC3E}">
        <p14:creationId xmlns:p14="http://schemas.microsoft.com/office/powerpoint/2010/main" val="116766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arge crowd of people in red shirts&#10;&#10;AI-generated content may be incorrect.">
            <a:extLst>
              <a:ext uri="{FF2B5EF4-FFF2-40B4-BE49-F238E27FC236}">
                <a16:creationId xmlns:a16="http://schemas.microsoft.com/office/drawing/2014/main" id="{D6FBCA35-7418-A3D2-9785-6CB65B12D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7" b="119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394EC2-2000-6D0C-6CA2-71F1BF7E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How Does Culture Make Groups?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0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84A98-6FE8-F9C0-EC35-2FDEFEE11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Culture and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13BD6-9672-755F-1B6F-17CEE8A74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Autofit/>
          </a:bodyPr>
          <a:lstStyle/>
          <a:p>
            <a:r>
              <a:rPr lang="en-US" sz="2700" dirty="0"/>
              <a:t>Culture helps us generate and define “us” groups and “them” groups.</a:t>
            </a:r>
          </a:p>
          <a:p>
            <a:r>
              <a:rPr lang="en-US" sz="2700" dirty="0"/>
              <a:t>While there are social boundaries (i.e., inequalities in access to resources, like race, class, gender), there are also </a:t>
            </a:r>
            <a:r>
              <a:rPr lang="en-US" sz="2700" b="1" dirty="0"/>
              <a:t>symbolic</a:t>
            </a:r>
            <a:r>
              <a:rPr lang="en-US" sz="2700" dirty="0"/>
              <a:t> </a:t>
            </a:r>
            <a:r>
              <a:rPr lang="en-US" sz="2700" b="1" dirty="0"/>
              <a:t>boundaries </a:t>
            </a:r>
            <a:r>
              <a:rPr lang="en-US" sz="2700" dirty="0"/>
              <a:t>(i.e., the conceptual ways people separate each other into groups, like traditions, styles, tastes, classifications).</a:t>
            </a:r>
          </a:p>
          <a:p>
            <a:r>
              <a:rPr lang="en-US" sz="2700" dirty="0"/>
              <a:t>Bridges vs. Fences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952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wo men in a convertible car&#10;&#10;AI-generated content may be incorrect.">
            <a:extLst>
              <a:ext uri="{FF2B5EF4-FFF2-40B4-BE49-F238E27FC236}">
                <a16:creationId xmlns:a16="http://schemas.microsoft.com/office/drawing/2014/main" id="{B7A97F4F-F3D5-C089-6514-47F793BDE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" r="2" b="6914"/>
          <a:stretch>
            <a:fillRect/>
          </a:stretch>
        </p:blipFill>
        <p:spPr>
          <a:xfrm>
            <a:off x="579264" y="365141"/>
            <a:ext cx="6288262" cy="3063875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B39ECA9-4CDE-4883-98E8-287E905E9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630934"/>
            <a:ext cx="6288261" cy="2546028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D77DE-1254-DF94-D96A-330F8C182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49689"/>
            <a:ext cx="2111122" cy="2105025"/>
          </a:xfrm>
        </p:spPr>
        <p:txBody>
          <a:bodyPr>
            <a:normAutofit/>
          </a:bodyPr>
          <a:lstStyle/>
          <a:p>
            <a:r>
              <a:rPr lang="en-US" sz="2400"/>
              <a:t>How Does Culture Make Groups?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7483D0-BAEB-4927-88AD-76F5DA846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4" y="45657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BB7B12-4298-4CFB-B539-44A91C93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489305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860EE-C8D2-DAC1-E584-2A135D892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563" y="3849688"/>
            <a:ext cx="3315810" cy="2105025"/>
          </a:xfrm>
        </p:spPr>
        <p:txBody>
          <a:bodyPr anchor="ctr">
            <a:normAutofit/>
          </a:bodyPr>
          <a:lstStyle/>
          <a:p>
            <a:r>
              <a:rPr lang="en-US" sz="2200" dirty="0"/>
              <a:t>Is “Old Town Road” a country song or a hip hop song? How do you know? Why is it important?</a:t>
            </a:r>
          </a:p>
        </p:txBody>
      </p:sp>
      <p:pic>
        <p:nvPicPr>
          <p:cNvPr id="5" name="Picture 4" descr="A person in a pink garment&#10;&#10;AI-generated content may be incorrect.">
            <a:extLst>
              <a:ext uri="{FF2B5EF4-FFF2-40B4-BE49-F238E27FC236}">
                <a16:creationId xmlns:a16="http://schemas.microsoft.com/office/drawing/2014/main" id="{5E79CDD6-A69E-131F-4982-0D8E351EE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9255"/>
          <a:stretch>
            <a:fillRect/>
          </a:stretch>
        </p:blipFill>
        <p:spPr>
          <a:xfrm>
            <a:off x="7048500" y="365109"/>
            <a:ext cx="4621006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6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8A650E-F98A-DD74-0BC2-E38FE4232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176" y="2011508"/>
            <a:ext cx="3444948" cy="24817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</a:rPr>
              <a:t>What about APT?</a:t>
            </a:r>
            <a:br>
              <a:rPr lang="en-US" sz="3200" dirty="0">
                <a:solidFill>
                  <a:srgbClr val="595959"/>
                </a:solidFill>
              </a:rPr>
            </a:br>
            <a:r>
              <a:rPr lang="en-US" sz="3200" dirty="0">
                <a:solidFill>
                  <a:srgbClr val="595959"/>
                </a:solidFill>
              </a:rPr>
              <a:t>What genre is this and what does it matter?</a:t>
            </a:r>
          </a:p>
        </p:txBody>
      </p:sp>
      <p:pic>
        <p:nvPicPr>
          <p:cNvPr id="1026" name="Picture 2" descr="ROSÉ &amp; Bruno Mars - APT. (Official Music Video) - YouTube Music">
            <a:extLst>
              <a:ext uri="{FF2B5EF4-FFF2-40B4-BE49-F238E27FC236}">
                <a16:creationId xmlns:a16="http://schemas.microsoft.com/office/drawing/2014/main" id="{6E7596ED-0D88-A085-7CA2-394CADB95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2" r="30639"/>
          <a:stretch>
            <a:fillRect/>
          </a:stretch>
        </p:blipFill>
        <p:spPr bwMode="auto">
          <a:xfrm>
            <a:off x="6107503" y="685799"/>
            <a:ext cx="5410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850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3DA080-5670-FCD5-1C67-3F6F1C0B5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anchor="b">
            <a:normAutofit/>
          </a:bodyPr>
          <a:lstStyle/>
          <a:p>
            <a:r>
              <a:rPr lang="en-US" sz="4000"/>
              <a:t>Subcultures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B4011-F885-CE0B-9BC4-030D8F71A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15" y="2508105"/>
            <a:ext cx="5040285" cy="3632493"/>
          </a:xfrm>
        </p:spPr>
        <p:txBody>
          <a:bodyPr anchor="ctr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Subcultures differentiate themselves from the wider culture through symbolic and material means, often adapting and repurposing existing cultural goods for new purposes</a:t>
            </a:r>
          </a:p>
        </p:txBody>
      </p:sp>
      <p:pic>
        <p:nvPicPr>
          <p:cNvPr id="5" name="Picture 4" descr="A group of women in black and white clothing&#10;&#10;AI-generated content may be incorrect.">
            <a:extLst>
              <a:ext uri="{FF2B5EF4-FFF2-40B4-BE49-F238E27FC236}">
                <a16:creationId xmlns:a16="http://schemas.microsoft.com/office/drawing/2014/main" id="{DE803A8D-CE84-9F4D-2E6F-1FF07FED4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511" y="774285"/>
            <a:ext cx="4231431" cy="2581173"/>
          </a:xfrm>
          <a:prstGeom prst="rect">
            <a:avLst/>
          </a:prstGeom>
        </p:spPr>
      </p:pic>
      <p:pic>
        <p:nvPicPr>
          <p:cNvPr id="7" name="Picture 6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A79FAFF2-F6E3-56A3-1DF7-F526244D8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667" y="3669625"/>
            <a:ext cx="4389120" cy="239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59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1" name="Rectangle 2060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2" descr="Kendrick Lamar's &quot;Not Like Us&quot; Remains #1 At Rhythmic Radio, Reaches #1 ...">
            <a:extLst>
              <a:ext uri="{FF2B5EF4-FFF2-40B4-BE49-F238E27FC236}">
                <a16:creationId xmlns:a16="http://schemas.microsoft.com/office/drawing/2014/main" id="{8BEA78E1-76AD-187A-7988-D8012E777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" r="1" b="21624"/>
          <a:stretch>
            <a:fillRect/>
          </a:stretch>
        </p:blipFill>
        <p:spPr bwMode="auto">
          <a:xfrm>
            <a:off x="5186554" y="163646"/>
            <a:ext cx="6806703" cy="262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B2F08-0C61-E9AA-04C1-DEA36981E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199" y="1886687"/>
            <a:ext cx="3986155" cy="2588458"/>
          </a:xfrm>
        </p:spPr>
        <p:txBody>
          <a:bodyPr>
            <a:noAutofit/>
          </a:bodyPr>
          <a:lstStyle/>
          <a:p>
            <a:r>
              <a:rPr lang="en-US" sz="3000" dirty="0"/>
              <a:t>Subcultures can become mainstream</a:t>
            </a:r>
          </a:p>
          <a:p>
            <a:r>
              <a:rPr lang="en-US" sz="3000" dirty="0"/>
              <a:t>In some cases, they can become commercialized</a:t>
            </a:r>
          </a:p>
          <a:p>
            <a:r>
              <a:rPr lang="en-US" sz="3000" dirty="0"/>
              <a:t>The boundaries are fluid</a:t>
            </a:r>
          </a:p>
        </p:txBody>
      </p:sp>
      <p:pic>
        <p:nvPicPr>
          <p:cNvPr id="2056" name="Picture 8" descr="Kendrick Lamar's 'Not Like Us' Returns to No. 1 on Hot 100">
            <a:extLst>
              <a:ext uri="{FF2B5EF4-FFF2-40B4-BE49-F238E27FC236}">
                <a16:creationId xmlns:a16="http://schemas.microsoft.com/office/drawing/2014/main" id="{751ECCAC-64D9-3061-4A9F-4B9F741F1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2" r="1" b="11740"/>
          <a:stretch>
            <a:fillRect/>
          </a:stretch>
        </p:blipFill>
        <p:spPr bwMode="auto">
          <a:xfrm>
            <a:off x="5186554" y="2956875"/>
            <a:ext cx="6806703" cy="335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704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B638C-1C43-8008-2EF6-155F6A121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In-Class Discussion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6F439-4FBF-C6E3-EB5A-D85D55851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600" dirty="0"/>
              <a:t>What is an example of a subculture that has been commodified? Conduct a brief online search in groups and describe (specifically what is being commodified) or screenshot an example of subculture commodification. </a:t>
            </a:r>
          </a:p>
          <a:p>
            <a:r>
              <a:rPr lang="en-US" sz="2600" dirty="0"/>
              <a:t>Ex: </a:t>
            </a:r>
            <a:r>
              <a:rPr lang="en-US" sz="2600" dirty="0" err="1"/>
              <a:t>Hiphop</a:t>
            </a:r>
            <a:r>
              <a:rPr lang="en-US" sz="2600" dirty="0"/>
              <a:t>, goth, etc.,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263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C1EB5-8383-038D-F417-3CDC86A30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264" y="556994"/>
            <a:ext cx="4753535" cy="1672499"/>
          </a:xfrm>
        </p:spPr>
        <p:txBody>
          <a:bodyPr>
            <a:normAutofit/>
          </a:bodyPr>
          <a:lstStyle/>
          <a:p>
            <a:r>
              <a:rPr lang="en-US" sz="3700"/>
              <a:t>What about Aesthetics? Do these count as subcultures?</a:t>
            </a:r>
          </a:p>
        </p:txBody>
      </p:sp>
      <p:pic>
        <p:nvPicPr>
          <p:cNvPr id="1030" name="Picture 6" descr="Old Money Aesthetic: A Comprehensive Guide for Men - Hockerty">
            <a:extLst>
              <a:ext uri="{FF2B5EF4-FFF2-40B4-BE49-F238E27FC236}">
                <a16:creationId xmlns:a16="http://schemas.microsoft.com/office/drawing/2014/main" id="{65E3ABF8-46FB-00E2-0533-926D380C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4" r="4743" b="-1"/>
          <a:stretch>
            <a:fillRect/>
          </a:stretch>
        </p:blipFill>
        <p:spPr bwMode="auto">
          <a:xfrm>
            <a:off x="-4642" y="10"/>
            <a:ext cx="3006061" cy="33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Only Cottagecore Aesthetic Guide You'll Ever Need - Boogzel Clothing">
            <a:extLst>
              <a:ext uri="{FF2B5EF4-FFF2-40B4-BE49-F238E27FC236}">
                <a16:creationId xmlns:a16="http://schemas.microsoft.com/office/drawing/2014/main" id="{909EE999-D773-C3CB-1705-CD5D98205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r="-2" b="10608"/>
          <a:stretch>
            <a:fillRect/>
          </a:stretch>
        </p:blipFill>
        <p:spPr bwMode="auto">
          <a:xfrm>
            <a:off x="3198068" y="10"/>
            <a:ext cx="2991088" cy="333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[100+] Dark Academia Wallpapers | Wallpapers.com">
            <a:extLst>
              <a:ext uri="{FF2B5EF4-FFF2-40B4-BE49-F238E27FC236}">
                <a16:creationId xmlns:a16="http://schemas.microsoft.com/office/drawing/2014/main" id="{3766BC8D-ABCC-BE29-DE4C-259A17AFC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0" r="1" b="8725"/>
          <a:stretch>
            <a:fillRect/>
          </a:stretch>
        </p:blipFill>
        <p:spPr bwMode="auto">
          <a:xfrm>
            <a:off x="-2" y="3518351"/>
            <a:ext cx="6189158" cy="333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0DD56-3356-6D25-DABB-21E6ECDED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5" y="2413645"/>
            <a:ext cx="4753534" cy="3694734"/>
          </a:xfrm>
        </p:spPr>
        <p:txBody>
          <a:bodyPr>
            <a:normAutofit/>
          </a:bodyPr>
          <a:lstStyle/>
          <a:p>
            <a:r>
              <a:rPr lang="en-US" sz="2500" dirty="0"/>
              <a:t>Dark Academia</a:t>
            </a:r>
          </a:p>
          <a:p>
            <a:r>
              <a:rPr lang="en-US" sz="2500" dirty="0"/>
              <a:t>Cottagecore</a:t>
            </a:r>
          </a:p>
          <a:p>
            <a:r>
              <a:rPr lang="en-US" sz="2500" dirty="0"/>
              <a:t>Old Money</a:t>
            </a:r>
          </a:p>
          <a:p>
            <a:r>
              <a:rPr lang="en-US" sz="2500" dirty="0"/>
              <a:t>What other aesthetics are there?</a:t>
            </a:r>
          </a:p>
          <a:p>
            <a:r>
              <a:rPr lang="en-US" sz="2500" dirty="0"/>
              <a:t>What cultural values or norms do they emphasize or subvert?</a:t>
            </a:r>
          </a:p>
        </p:txBody>
      </p:sp>
    </p:spTree>
    <p:extLst>
      <p:ext uri="{BB962C8B-B14F-4D97-AF65-F5344CB8AC3E}">
        <p14:creationId xmlns:p14="http://schemas.microsoft.com/office/powerpoint/2010/main" val="140919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D989E-3CB9-075B-A5AE-9272A0786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Countercultures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D7D94-7608-9A03-25AD-A2C44B3CD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684" y="1670857"/>
            <a:ext cx="10178934" cy="5579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a group’s beliefs conflict with mainstream culture</a:t>
            </a:r>
          </a:p>
        </p:txBody>
      </p:sp>
      <p:pic>
        <p:nvPicPr>
          <p:cNvPr id="5" name="Picture 4" descr="A person and person with mohawks on a street&#10;&#10;AI-generated content may be incorrect.">
            <a:extLst>
              <a:ext uri="{FF2B5EF4-FFF2-40B4-BE49-F238E27FC236}">
                <a16:creationId xmlns:a16="http://schemas.microsoft.com/office/drawing/2014/main" id="{CBD08852-200C-AA96-4936-8FF557545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51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9" name="Picture 8" descr="A group of people holding flags and signs&#10;&#10;AI-generated content may be incorrect.">
            <a:extLst>
              <a:ext uri="{FF2B5EF4-FFF2-40B4-BE49-F238E27FC236}">
                <a16:creationId xmlns:a16="http://schemas.microsoft.com/office/drawing/2014/main" id="{43CD1D67-118C-D808-9645-4EEE4C283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 b="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5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1B92CD-6F9D-0431-0A23-C176B36B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How Culture Creates Inequalities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n in hip fashion looking at a smartphone. ">
            <a:extLst>
              <a:ext uri="{FF2B5EF4-FFF2-40B4-BE49-F238E27FC236}">
                <a16:creationId xmlns:a16="http://schemas.microsoft.com/office/drawing/2014/main" id="{A920490B-217F-5A47-AACB-D8294A3712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" r="1" b="1"/>
          <a:stretch>
            <a:fillRect/>
          </a:stretch>
        </p:blipFill>
        <p:spPr>
          <a:xfrm>
            <a:off x="545238" y="858525"/>
            <a:ext cx="7608304" cy="521190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183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64F11-897B-DC93-34FA-E710A3EF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Cultural Capital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A6DD4-53C0-5EC5-09A7-20E7CC467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600" dirty="0"/>
              <a:t>Knowledge, travel, experiences, language immersion </a:t>
            </a:r>
          </a:p>
          <a:p>
            <a:r>
              <a:rPr lang="en-US" sz="2600" dirty="0"/>
              <a:t>Used in employment </a:t>
            </a:r>
          </a:p>
          <a:p>
            <a:r>
              <a:rPr lang="en-US" sz="2600" dirty="0"/>
              <a:t>In-group status </a:t>
            </a:r>
          </a:p>
          <a:p>
            <a:r>
              <a:rPr lang="en-US" sz="2600" dirty="0"/>
              <a:t>Who has it and who doesn’t?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lorful pattern of people playing instruments&#10;&#10;AI-generated content may be incorrect.">
            <a:extLst>
              <a:ext uri="{FF2B5EF4-FFF2-40B4-BE49-F238E27FC236}">
                <a16:creationId xmlns:a16="http://schemas.microsoft.com/office/drawing/2014/main" id="{14370ED1-8664-F626-277B-F69E1E34A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6" r="26660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68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AB6DA7-102A-AD81-6168-040B312D1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Pierre Bourdieu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6902F-2A9C-2AFB-15CE-B4EADA1DC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n-US" sz="2500" dirty="0"/>
              <a:t>Cultural capital is useful in a field, employed using our habitus</a:t>
            </a:r>
          </a:p>
          <a:p>
            <a:r>
              <a:rPr lang="en-US" sz="2500" dirty="0"/>
              <a:t>Field: the contexts of social relations wherein a particular kind of cultural capital is exchanged, like a profession, a community, or a class of people. </a:t>
            </a:r>
          </a:p>
          <a:p>
            <a:r>
              <a:rPr lang="en-US" sz="2500" dirty="0"/>
              <a:t>Habitus: learned dispositions, a set tendencies organizing how we see the world and act within it.</a:t>
            </a:r>
          </a:p>
        </p:txBody>
      </p:sp>
      <p:pic>
        <p:nvPicPr>
          <p:cNvPr id="5" name="Picture 4" descr="A person with his hand on his face&#10;&#10;AI-generated content may be incorrect.">
            <a:extLst>
              <a:ext uri="{FF2B5EF4-FFF2-40B4-BE49-F238E27FC236}">
                <a16:creationId xmlns:a16="http://schemas.microsoft.com/office/drawing/2014/main" id="{6C234BD2-2D8D-7C34-8767-AD3CBD284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4" r="27202"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07818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BB3A3FF-8EE3-498B-8C43-57F2DE9A2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303664-AACE-CC5A-B855-7445F2C73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604" y="821048"/>
            <a:ext cx="3090345" cy="33463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Taste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2446384" cy="577780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over of a magazine&#10;&#10;AI-generated content may be incorrect.">
            <a:extLst>
              <a:ext uri="{FF2B5EF4-FFF2-40B4-BE49-F238E27FC236}">
                <a16:creationId xmlns:a16="http://schemas.microsoft.com/office/drawing/2014/main" id="{D50A84A4-0B36-7FB0-63BF-E017C45C4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r="1171" b="-3"/>
          <a:stretch>
            <a:fillRect/>
          </a:stretch>
        </p:blipFill>
        <p:spPr>
          <a:xfrm>
            <a:off x="996362" y="972235"/>
            <a:ext cx="3434321" cy="5047735"/>
          </a:xfrm>
          <a:prstGeom prst="rect">
            <a:avLst/>
          </a:prstGeom>
        </p:spPr>
      </p:pic>
      <p:pic>
        <p:nvPicPr>
          <p:cNvPr id="6" name="Picture 5" descr="A person with arms crossed in front of a group of people&#10;&#10;AI-generated content may be incorrect.">
            <a:extLst>
              <a:ext uri="{FF2B5EF4-FFF2-40B4-BE49-F238E27FC236}">
                <a16:creationId xmlns:a16="http://schemas.microsoft.com/office/drawing/2014/main" id="{386FE432-DE5D-54CF-62C6-BE8917AE9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r="16069"/>
          <a:stretch>
            <a:fillRect/>
          </a:stretch>
        </p:blipFill>
        <p:spPr>
          <a:xfrm>
            <a:off x="4683639" y="972236"/>
            <a:ext cx="3383280" cy="2414016"/>
          </a:xfrm>
          <a:prstGeom prst="rect">
            <a:avLst/>
          </a:prstGeom>
        </p:spPr>
      </p:pic>
      <p:pic>
        <p:nvPicPr>
          <p:cNvPr id="4" name="Picture 3" descr="Carefully presented fine dining meal. ">
            <a:extLst>
              <a:ext uri="{FF2B5EF4-FFF2-40B4-BE49-F238E27FC236}">
                <a16:creationId xmlns:a16="http://schemas.microsoft.com/office/drawing/2014/main" id="{CE44CB2C-B23C-A68B-420A-69A513A4A0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 r="-3" b="-3"/>
          <a:stretch>
            <a:fillRect/>
          </a:stretch>
        </p:blipFill>
        <p:spPr>
          <a:xfrm>
            <a:off x="4689525" y="3605954"/>
            <a:ext cx="3377394" cy="24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14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58ED1-2ABE-2255-51B6-E1B34E5A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 dirty="0"/>
              <a:t>Culture and the Individual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BDFE0-1502-E074-B5D2-F1B883035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 dirty="0"/>
              <a:t>Do you agree that high culture drives inequality? What happens when popular and high culture collide? What about people who adopt from both?</a:t>
            </a:r>
          </a:p>
          <a:p>
            <a:r>
              <a:rPr lang="en-US" sz="2400" dirty="0"/>
              <a:t>What happens when a subculture is co-opted and commodified? For example, goth was an anti-material subculture that was turned into the mainstream store, Hot Topic. What is another example of a subcultural group and how does it illustrate the cycle of culture?</a:t>
            </a:r>
          </a:p>
        </p:txBody>
      </p:sp>
    </p:spTree>
    <p:extLst>
      <p:ext uri="{BB962C8B-B14F-4D97-AF65-F5344CB8AC3E}">
        <p14:creationId xmlns:p14="http://schemas.microsoft.com/office/powerpoint/2010/main" val="1645438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41365-811E-FADD-B8C9-18A59BF1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4600"/>
              <a:t>The Simple Joys of the Dull Men’s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4AF47-57A7-236F-E02C-54120AA9F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902913"/>
            <a:ext cx="9849751" cy="3032168"/>
          </a:xfrm>
        </p:spPr>
        <p:txBody>
          <a:bodyPr anchor="ctr">
            <a:normAutofit/>
          </a:bodyPr>
          <a:lstStyle/>
          <a:p>
            <a:r>
              <a:rPr lang="en-US" sz="2500" dirty="0">
                <a:hlinkClick r:id="rId2"/>
              </a:rPr>
              <a:t>https://www.youtube.com/watch?v=EjGKk7bee_M</a:t>
            </a:r>
            <a:r>
              <a:rPr lang="en-US" sz="2500" dirty="0"/>
              <a:t> (3:16 minutes)</a:t>
            </a:r>
          </a:p>
          <a:p>
            <a:r>
              <a:rPr lang="en-US" sz="2500" dirty="0"/>
              <a:t>What does this tell us about material culture? </a:t>
            </a:r>
          </a:p>
          <a:p>
            <a:r>
              <a:rPr lang="en-US" sz="2500" dirty="0"/>
              <a:t>What does this tell us about social norms?</a:t>
            </a:r>
          </a:p>
          <a:p>
            <a:r>
              <a:rPr lang="en-US" sz="2500" dirty="0"/>
              <a:t>In 100 years from now, what part of our material culture might qualify for a “dull hobby”?</a:t>
            </a:r>
          </a:p>
        </p:txBody>
      </p:sp>
    </p:spTree>
    <p:extLst>
      <p:ext uri="{BB962C8B-B14F-4D97-AF65-F5344CB8AC3E}">
        <p14:creationId xmlns:p14="http://schemas.microsoft.com/office/powerpoint/2010/main" val="2257197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709</Words>
  <Application>Microsoft Office PowerPoint</Application>
  <PresentationFormat>Widescreen</PresentationFormat>
  <Paragraphs>62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Baskerville</vt:lpstr>
      <vt:lpstr>Aptos</vt:lpstr>
      <vt:lpstr>Aptos Display</vt:lpstr>
      <vt:lpstr>Arial</vt:lpstr>
      <vt:lpstr>Calibri</vt:lpstr>
      <vt:lpstr>Office Theme</vt:lpstr>
      <vt:lpstr>Sociology of Culture</vt:lpstr>
      <vt:lpstr>CYCLES OF CULTURAL PRODUCTION AND CONSUMPTION</vt:lpstr>
      <vt:lpstr>PowerPoint Presentation</vt:lpstr>
      <vt:lpstr>The Solitary Artist?</vt:lpstr>
      <vt:lpstr>Who produces the culture we see?</vt:lpstr>
      <vt:lpstr>The Production of Culture</vt:lpstr>
      <vt:lpstr>Corporations and Culture</vt:lpstr>
      <vt:lpstr>Consuming Culture</vt:lpstr>
      <vt:lpstr>PowerPoint Presentation</vt:lpstr>
      <vt:lpstr>How Culture Works</vt:lpstr>
      <vt:lpstr>How Does Culture Make Groups?</vt:lpstr>
      <vt:lpstr>Culture and Groups</vt:lpstr>
      <vt:lpstr>How Does Culture Make Groups?</vt:lpstr>
      <vt:lpstr>What about APT? What genre is this and what does it matter?</vt:lpstr>
      <vt:lpstr>Subcultures</vt:lpstr>
      <vt:lpstr>PowerPoint Presentation</vt:lpstr>
      <vt:lpstr>In-Class Discussion Board</vt:lpstr>
      <vt:lpstr>What about Aesthetics? Do these count as subcultures?</vt:lpstr>
      <vt:lpstr>Countercultures</vt:lpstr>
      <vt:lpstr>How Culture Creates Inequalities</vt:lpstr>
      <vt:lpstr>Cultural Capital</vt:lpstr>
      <vt:lpstr>Pierre Bourdieu</vt:lpstr>
      <vt:lpstr>Taste</vt:lpstr>
      <vt:lpstr>Culture and the Individual</vt:lpstr>
      <vt:lpstr>The Simple Joys of the Dull Men’s Club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Zhang</dc:creator>
  <cp:lastModifiedBy>Anna Zhang</cp:lastModifiedBy>
  <cp:revision>26</cp:revision>
  <dcterms:created xsi:type="dcterms:W3CDTF">2025-05-14T01:23:04Z</dcterms:created>
  <dcterms:modified xsi:type="dcterms:W3CDTF">2026-07-27T21:38:57Z</dcterms:modified>
</cp:coreProperties>
</file>